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65" r:id="rId2"/>
  </p:sldMasterIdLst>
  <p:notesMasterIdLst>
    <p:notesMasterId r:id="rId26"/>
  </p:notesMasterIdLst>
  <p:sldIdLst>
    <p:sldId id="415" r:id="rId3"/>
    <p:sldId id="417" r:id="rId4"/>
    <p:sldId id="416" r:id="rId5"/>
    <p:sldId id="411" r:id="rId6"/>
    <p:sldId id="410" r:id="rId7"/>
    <p:sldId id="409" r:id="rId8"/>
    <p:sldId id="407" r:id="rId9"/>
    <p:sldId id="406" r:id="rId10"/>
    <p:sldId id="412" r:id="rId11"/>
    <p:sldId id="428" r:id="rId12"/>
    <p:sldId id="430" r:id="rId13"/>
    <p:sldId id="429" r:id="rId14"/>
    <p:sldId id="418" r:id="rId15"/>
    <p:sldId id="419" r:id="rId16"/>
    <p:sldId id="420" r:id="rId17"/>
    <p:sldId id="421" r:id="rId18"/>
    <p:sldId id="422" r:id="rId19"/>
    <p:sldId id="423" r:id="rId20"/>
    <p:sldId id="425" r:id="rId21"/>
    <p:sldId id="424" r:id="rId22"/>
    <p:sldId id="427" r:id="rId23"/>
    <p:sldId id="405" r:id="rId24"/>
    <p:sldId id="351" r:id="rId25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6C00"/>
    <a:srgbClr val="7A7700"/>
    <a:srgbClr val="424000"/>
    <a:srgbClr val="626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5" autoAdjust="0"/>
    <p:restoredTop sz="94563" autoAdjust="0"/>
  </p:normalViewPr>
  <p:slideViewPr>
    <p:cSldViewPr>
      <p:cViewPr varScale="1">
        <p:scale>
          <a:sx n="109" d="100"/>
          <a:sy n="109" d="100"/>
        </p:scale>
        <p:origin x="152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ADF22F-114D-462B-B75A-6EE93D8C037E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65C613-9EE1-49BF-ADDB-725D1FA4DD5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6"/>
          <p:cNvSpPr/>
          <p:nvPr/>
        </p:nvSpPr>
        <p:spPr>
          <a:xfrm rot="900000">
            <a:off x="-57150" y="-1017588"/>
            <a:ext cx="7412038" cy="3438526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ounded Rectangle 17"/>
          <p:cNvSpPr/>
          <p:nvPr/>
        </p:nvSpPr>
        <p:spPr>
          <a:xfrm rot="900000">
            <a:off x="-776288" y="2417763"/>
            <a:ext cx="6997701" cy="5080000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18"/>
          <p:cNvSpPr/>
          <p:nvPr/>
        </p:nvSpPr>
        <p:spPr>
          <a:xfrm rot="900000">
            <a:off x="6337300" y="3775075"/>
            <a:ext cx="3103563" cy="3544888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19"/>
          <p:cNvSpPr/>
          <p:nvPr/>
        </p:nvSpPr>
        <p:spPr>
          <a:xfrm rot="900000">
            <a:off x="7327900" y="-104775"/>
            <a:ext cx="2351088" cy="3821113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638" y="3760788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A1BEFA4-B5EC-4577-A62F-A2CF522405B2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438" y="3170238"/>
            <a:ext cx="1927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7088" y="2660650"/>
            <a:ext cx="682625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4EB4EEB4-D43D-433D-B931-A0CF1BEE74E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2944655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8F49-DEC5-4BF6-A789-1FED1582FE4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027A8-C0A5-4955-BFF5-69DC2D95FD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409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2A572-094C-437F-9E4E-F5657F2C962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68C5E-AFC6-4326-8D00-F19B86F4DD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3547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EEB08-CE1D-4FC4-86F2-C4FC517F13F2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52F4-922C-40E7-A696-088D596693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25289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C702F-96E0-42E5-B074-53A2B1B3826E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763F8-0BCB-491A-9966-E6E99D04A9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0643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4DCDF-21DC-4024-A133-5A8BD7894512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0103C-9BD5-4D8A-A03D-AACBA81A6C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671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02D7D-36EA-42C2-84C9-EB9E7BCDFD07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2391-69D5-487B-8DA2-8D133BBEFE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7762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5DDC5-F3A7-4CF7-9F63-3B065C8B6FD2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6E87A-1D69-4019-9715-9F91458346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6824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5AA83-4448-4739-B5A5-DEFA0CBB8085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F27F-E7B0-4649-8BB3-1F494F52A9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957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3877-99FB-470F-813E-50B02206A9A3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6B9DE-8033-4A8F-9BD0-1CC13E64259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76102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6"/>
          <p:cNvSpPr/>
          <p:nvPr/>
        </p:nvSpPr>
        <p:spPr>
          <a:xfrm rot="20707748">
            <a:off x="-882650" y="-625475"/>
            <a:ext cx="7439025" cy="7343775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17"/>
          <p:cNvSpPr/>
          <p:nvPr/>
        </p:nvSpPr>
        <p:spPr>
          <a:xfrm rot="20707748">
            <a:off x="3236913" y="6275388"/>
            <a:ext cx="4387850" cy="1165225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18"/>
          <p:cNvSpPr/>
          <p:nvPr/>
        </p:nvSpPr>
        <p:spPr>
          <a:xfrm rot="20707748">
            <a:off x="7661275" y="5462588"/>
            <a:ext cx="1708150" cy="153511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Rounded Rectangle 19"/>
          <p:cNvSpPr/>
          <p:nvPr/>
        </p:nvSpPr>
        <p:spPr>
          <a:xfrm rot="20707748">
            <a:off x="6667500" y="-490538"/>
            <a:ext cx="3065463" cy="5811838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 rot="20700000">
            <a:off x="7756525" y="5888038"/>
            <a:ext cx="124142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5F2EDB-C39B-4AD6-889D-7DBCF631F2CD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 rot="20700000">
            <a:off x="4054475" y="5494338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3563"/>
            <a:ext cx="1241425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DB0B977E-26F5-4193-B0A7-6923D711A7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589598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52"/>
          <p:cNvSpPr/>
          <p:nvPr/>
        </p:nvSpPr>
        <p:spPr>
          <a:xfrm rot="20707748">
            <a:off x="-882650" y="-625475"/>
            <a:ext cx="7439025" cy="7343775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Rounded Rectangle 53"/>
          <p:cNvSpPr/>
          <p:nvPr/>
        </p:nvSpPr>
        <p:spPr>
          <a:xfrm rot="20707748">
            <a:off x="3236913" y="6275388"/>
            <a:ext cx="4387850" cy="1165225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Rounded Rectangle 54"/>
          <p:cNvSpPr/>
          <p:nvPr/>
        </p:nvSpPr>
        <p:spPr>
          <a:xfrm rot="20707748">
            <a:off x="7661275" y="5462588"/>
            <a:ext cx="1708150" cy="153511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ounded Rectangle 55"/>
          <p:cNvSpPr/>
          <p:nvPr/>
        </p:nvSpPr>
        <p:spPr>
          <a:xfrm rot="20707748">
            <a:off x="6667500" y="-490538"/>
            <a:ext cx="3065463" cy="5811838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 rot="20700000">
            <a:off x="7753350" y="5888038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8A3669D-D15A-4A60-B0E7-1B732BD01926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 rot="20700000">
            <a:off x="4051300" y="5495925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1975"/>
            <a:ext cx="124460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38F4B473-4001-4250-BACB-BF122E66B3B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829695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0"/>
          <p:cNvSpPr/>
          <p:nvPr/>
        </p:nvSpPr>
        <p:spPr>
          <a:xfrm rot="907748">
            <a:off x="-865188" y="850900"/>
            <a:ext cx="3614738" cy="6151563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Rounded Rectangle 21"/>
          <p:cNvSpPr/>
          <p:nvPr/>
        </p:nvSpPr>
        <p:spPr>
          <a:xfrm rot="907748">
            <a:off x="17463" y="-511175"/>
            <a:ext cx="3735387" cy="1387475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ounded Rectangle 22"/>
          <p:cNvSpPr/>
          <p:nvPr/>
        </p:nvSpPr>
        <p:spPr>
          <a:xfrm rot="907748">
            <a:off x="2146300" y="6589713"/>
            <a:ext cx="1981200" cy="536575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23"/>
          <p:cNvSpPr/>
          <p:nvPr/>
        </p:nvSpPr>
        <p:spPr>
          <a:xfrm rot="907748">
            <a:off x="3184525" y="-554038"/>
            <a:ext cx="6783388" cy="7826376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2275" y="612775"/>
            <a:ext cx="17922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520A3-197C-4BC2-AB81-098591BB23B4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963" y="6100763"/>
            <a:ext cx="30511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2063" y="301625"/>
            <a:ext cx="2286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3F165E-26E7-470E-A78B-AD2BBEEA44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605847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 rot="900000">
            <a:off x="-533400" y="-979488"/>
            <a:ext cx="6672263" cy="6821488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15"/>
          <p:cNvSpPr/>
          <p:nvPr/>
        </p:nvSpPr>
        <p:spPr>
          <a:xfrm rot="900000">
            <a:off x="-284163" y="5969000"/>
            <a:ext cx="5300663" cy="1497013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16"/>
          <p:cNvSpPr/>
          <p:nvPr/>
        </p:nvSpPr>
        <p:spPr>
          <a:xfrm rot="900000">
            <a:off x="6931025" y="-242888"/>
            <a:ext cx="2433638" cy="1384301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Rounded Rectangle 17"/>
          <p:cNvSpPr/>
          <p:nvPr/>
        </p:nvSpPr>
        <p:spPr>
          <a:xfrm rot="900000">
            <a:off x="5899150" y="1282700"/>
            <a:ext cx="3843338" cy="61785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/>
          <a:lstStyle>
            <a:lvl1pPr algn="r">
              <a:defRPr sz="4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dirty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/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938" y="571500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E8683DC-B4E9-482B-ABC3-F9A5624DC843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700" y="5162550"/>
            <a:ext cx="2976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913" y="390525"/>
            <a:ext cx="196215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83CC63E0-E02B-4B15-B85D-767EDF187A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52558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/>
          <p:cNvSpPr/>
          <p:nvPr/>
        </p:nvSpPr>
        <p:spPr>
          <a:xfrm rot="20707748">
            <a:off x="-895350" y="-766763"/>
            <a:ext cx="8332788" cy="5894388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ounded Rectangle 12"/>
          <p:cNvSpPr/>
          <p:nvPr/>
        </p:nvSpPr>
        <p:spPr>
          <a:xfrm rot="20707748">
            <a:off x="65088" y="5089525"/>
            <a:ext cx="8528050" cy="2911475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13"/>
          <p:cNvSpPr/>
          <p:nvPr/>
        </p:nvSpPr>
        <p:spPr>
          <a:xfrm rot="20707748">
            <a:off x="8534400" y="3840163"/>
            <a:ext cx="1011238" cy="2994025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14"/>
          <p:cNvSpPr/>
          <p:nvPr/>
        </p:nvSpPr>
        <p:spPr>
          <a:xfrm rot="20707748">
            <a:off x="7588250" y="-322263"/>
            <a:ext cx="1976438" cy="407352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20700000">
            <a:off x="6996113" y="6238875"/>
            <a:ext cx="1524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6F10C-3F1E-4A52-993F-2E23B1981BDC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20700000">
            <a:off x="5321300" y="6094413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20700000">
            <a:off x="8181975" y="3246438"/>
            <a:ext cx="90805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51AE9E07-B5D2-4A70-84CC-1B725CB4454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453630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/>
          <p:cNvSpPr/>
          <p:nvPr/>
        </p:nvSpPr>
        <p:spPr>
          <a:xfrm rot="20707748">
            <a:off x="-882650" y="-625475"/>
            <a:ext cx="7440613" cy="7346950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ounded Rectangle 12"/>
          <p:cNvSpPr/>
          <p:nvPr/>
        </p:nvSpPr>
        <p:spPr>
          <a:xfrm rot="20707748">
            <a:off x="3227388" y="6273800"/>
            <a:ext cx="4395787" cy="1168400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ounded Rectangle 13"/>
          <p:cNvSpPr/>
          <p:nvPr/>
        </p:nvSpPr>
        <p:spPr>
          <a:xfrm rot="20707748">
            <a:off x="7659688" y="5459413"/>
            <a:ext cx="1709737" cy="1538287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14"/>
          <p:cNvSpPr/>
          <p:nvPr/>
        </p:nvSpPr>
        <p:spPr>
          <a:xfrm rot="20707748">
            <a:off x="6665913" y="-490538"/>
            <a:ext cx="3067050" cy="5811838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20700000">
            <a:off x="7753350" y="5888038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0D82CAB-272F-42C3-8055-8B6DA4292DEB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20700000">
            <a:off x="4997450" y="6188075"/>
            <a:ext cx="238125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1975"/>
            <a:ext cx="1244600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9712C2EA-4BED-43A4-9252-287A46BD5C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4056514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  <p:sp>
        <p:nvSpPr>
          <p:cNvPr id="159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pt-BR" noProof="0"/>
              <a:t>Clique para editar o estilo do título mestre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pt-BR" noProof="0"/>
              <a:t>Clique para editar o estilo do subtítulo mestre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853F1-102B-40E8-B1AF-66F015C94CC3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7DF073-746D-49C8-9FE9-91EAFD1552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0629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57103-EE53-42F4-BB46-31F5A0D37F4C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3E722-F052-4160-A230-D508ED32B05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458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can1080Base.png"/>
          <p:cNvPicPr>
            <a:picLocks noChangeAspect="1"/>
          </p:cNvPicPr>
          <p:nvPr/>
        </p:nvPicPr>
        <p:blipFill>
          <a:blip r:embed="rId10">
            <a:lum bright="-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893" y="2807493"/>
            <a:ext cx="5321300" cy="18399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613" cy="4783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0"/>
            <a:ext cx="1524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Rockwell" pitchFamily="-84" charset="0"/>
                <a:cs typeface="Arial" charset="0"/>
              </a:defRPr>
            </a:lvl1pPr>
          </a:lstStyle>
          <a:p>
            <a:pPr>
              <a:defRPr/>
            </a:pPr>
            <a:fld id="{0B1FD4CC-3B16-4FB2-8AF9-A5FDD83DA2EF}" type="datetimeFigureOut">
              <a:rPr lang="pt-BR"/>
              <a:pPr>
                <a:defRPr/>
              </a:pPr>
              <a:t>23/09/2019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0"/>
            <a:ext cx="3124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Rockwell" pitchFamily="-84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2788" y="5318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 smtClean="0">
                <a:solidFill>
                  <a:srgbClr val="FFFFFF"/>
                </a:solidFill>
                <a:latin typeface="Rockwell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DC2D44C-00A0-4025-B36B-DDB12E45F4E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</p:sldLayoutIdLst>
  <p:transition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MS PGothic" pitchFamily="34" charset="-128"/>
          <a:cs typeface="ＭＳ Ｐゴシック" pitchFamily="-84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  <a:ea typeface="MS PGothic" pitchFamily="34" charset="-128"/>
          <a:cs typeface="ＭＳ Ｐゴシック" pitchFamily="-84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  <a:ea typeface="MS PGothic" pitchFamily="34" charset="-128"/>
          <a:cs typeface="ＭＳ Ｐゴシック" pitchFamily="-84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  <a:ea typeface="MS PGothic" pitchFamily="34" charset="-128"/>
          <a:cs typeface="ＭＳ Ｐゴシック" pitchFamily="-84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  <a:ea typeface="MS PGothic" pitchFamily="34" charset="-128"/>
          <a:cs typeface="ＭＳ Ｐゴシック" pitchFamily="-84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anose="05000000000000000000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MS PGothic" pitchFamily="34" charset="-128"/>
          <a:cs typeface="ＭＳ Ｐゴシック" pitchFamily="-84" charset="-128"/>
        </a:defRPr>
      </a:lvl1pPr>
      <a:lvl2pPr marL="730250" indent="-365125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anose="05000000000000000000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MS PGothic" pitchFamily="34" charset="-128"/>
          <a:cs typeface="+mn-cs"/>
        </a:defRPr>
      </a:lvl2pPr>
      <a:lvl3pPr marL="1096963" indent="-319088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anose="05000000000000000000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MS PGothic" pitchFamily="34" charset="-128"/>
          <a:cs typeface="+mn-cs"/>
        </a:defRPr>
      </a:lvl3pPr>
      <a:lvl4pPr marL="1371600" indent="-273050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anose="05000000000000000000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MS PGothic" pitchFamily="34" charset="-128"/>
          <a:cs typeface="+mn-cs"/>
        </a:defRPr>
      </a:lvl4pPr>
      <a:lvl5pPr marL="1644650" indent="-273050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anose="05000000000000000000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MS PGothic" pitchFamily="34" charset="-128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AC533943-7EC0-48F4-A1F7-B45253929F4D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8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2B60C25-F79A-4AAB-9234-364680CF8BE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36513" y="-26988"/>
            <a:ext cx="5832476" cy="4318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 bwMode="auto">
          <a:xfrm>
            <a:off x="1298575" y="1484313"/>
            <a:ext cx="6657975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endParaRPr lang="pt-BR" sz="44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r>
              <a:rPr lang="pt-BR" sz="3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MS PGothic" pitchFamily="34" charset="-128"/>
                <a:cs typeface="Times New Roman" pitchFamily="18" charset="0"/>
              </a:rPr>
              <a:t>“As Engrenagens do Programa Nacional do Livro e do Material Didático (PNLD)”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buFont typeface="Wingdings" pitchFamily="2" charset="2"/>
              <a:buNone/>
              <a:defRPr/>
            </a:pPr>
            <a:endParaRPr lang="pt-BR" sz="44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" name="Subtítulo 2"/>
          <p:cNvSpPr txBox="1">
            <a:spLocks/>
          </p:cNvSpPr>
          <p:nvPr/>
        </p:nvSpPr>
        <p:spPr>
          <a:xfrm rot="10800000" flipV="1">
            <a:off x="539750" y="4797425"/>
            <a:ext cx="5040313" cy="10556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sz="1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b="1" u="sng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r>
              <a:rPr lang="pt-BR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Lívia Moura Delfino</a:t>
            </a: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r>
              <a:rPr lang="pt-BR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COORDENAÇÃO DE HABILITAÇÃO E REGISTRO</a:t>
            </a: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sz="16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eaLnBrk="1" hangingPunct="1">
              <a:buClr>
                <a:schemeClr val="accent1"/>
              </a:buClr>
              <a:buSzPct val="70000"/>
              <a:defRPr/>
            </a:pPr>
            <a:endParaRPr lang="pt-BR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A22714A-9775-4AE3-B042-4DF155015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6028689"/>
            <a:ext cx="3600400" cy="85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1130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MEC E FNDE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MEC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“Art. 33. Constitui área de competência do Ministério da Educação: I – política nacional de educação [...]” (MP nº 870/2019)</a:t>
            </a:r>
          </a:p>
          <a:p>
            <a:pPr lvl="1" algn="just">
              <a:defRPr/>
            </a:pPr>
            <a:endParaRPr lang="pt-BR" sz="2600" dirty="0" smtClean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FNDE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Autarquia com papel fundamental na execução e no financiamento das principais políticas públicas educacionais do MEC, materializadas nos programas, projetos e ações educacionais federais.</a:t>
            </a: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070633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MEC E FNDE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FNDE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200" dirty="0" smtClean="0"/>
              <a:t>Criado por </a:t>
            </a:r>
            <a:r>
              <a:rPr lang="pt-BR" sz="2200" dirty="0"/>
              <a:t>meio da pela Lei nº 5.537/1968, e alterada pelo Decreto-Lei nº 872/1969, o </a:t>
            </a:r>
            <a:r>
              <a:rPr lang="pt-BR" sz="2200" dirty="0" smtClean="0"/>
              <a:t>MEC descentraliza </a:t>
            </a:r>
            <a:r>
              <a:rPr lang="pt-BR" sz="2200" dirty="0"/>
              <a:t>a responsabilidade de captação e canalização de recursos financeiros para o financiamento de projetos de ensino e </a:t>
            </a:r>
            <a:r>
              <a:rPr lang="pt-BR" sz="2200" dirty="0" smtClean="0"/>
              <a:t>pesquisa, observadas as diretrizes do planejamento nacional da educação. </a:t>
            </a:r>
            <a:r>
              <a:rPr lang="pt-BR" sz="2200" dirty="0"/>
              <a:t>(BRASIL, 1968;1969</a:t>
            </a:r>
            <a:r>
              <a:rPr lang="pt-BR" sz="2200" dirty="0" smtClean="0"/>
              <a:t>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200" dirty="0" smtClean="0"/>
              <a:t>Missão: Prestar assistência técnica e financeira e executar ações que contribuam para uma educação de qualidade a todos. (Planejamento Estratégico da Autarquia)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200" dirty="0" smtClean="0"/>
              <a:t>Art. 211 da CF/88 – Regime de colaboração e Competências da União</a:t>
            </a:r>
          </a:p>
        </p:txBody>
      </p:sp>
    </p:spTree>
    <p:extLst>
      <p:ext uri="{BB962C8B-B14F-4D97-AF65-F5344CB8AC3E}">
        <p14:creationId xmlns:p14="http://schemas.microsoft.com/office/powerpoint/2010/main" val="1667002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MEC E FNDE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Relação entre MEC e FNDE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600" dirty="0" smtClean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 smtClean="0"/>
              <a:t>Vinculação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endParaRPr lang="pt-BR" dirty="0" smtClean="0"/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endParaRPr lang="pt-BR" dirty="0" smtClean="0"/>
          </a:p>
          <a:p>
            <a:pPr lvl="2" algn="just">
              <a:defRPr/>
            </a:pPr>
            <a:r>
              <a:rPr lang="pt-BR" dirty="0" smtClean="0"/>
              <a:t>“A </a:t>
            </a:r>
            <a:r>
              <a:rPr lang="pt-BR" dirty="0"/>
              <a:t>vinculação das entidades da Administração indireta aos Ministérios traduz-se pela supervisão ministerial, que tem por objetivos principais a verificação dos resultados, a harmonização de suas atividades com a política e a programação do Governo, a eficiência de sua gestão e a manutenção de sua autonomia administrativa, operacional e </a:t>
            </a:r>
            <a:r>
              <a:rPr lang="pt-BR" dirty="0" smtClean="0"/>
              <a:t>financeira” </a:t>
            </a:r>
            <a:r>
              <a:rPr lang="pt-BR" dirty="0"/>
              <a:t>(MEIRELLES, 2016</a:t>
            </a:r>
            <a:r>
              <a:rPr lang="pt-BR" dirty="0" smtClean="0"/>
              <a:t>)</a:t>
            </a:r>
            <a:endParaRPr lang="pt-BR" sz="2600" dirty="0" smtClean="0"/>
          </a:p>
        </p:txBody>
      </p:sp>
    </p:spTree>
    <p:extLst>
      <p:ext uri="{BB962C8B-B14F-4D97-AF65-F5344CB8AC3E}">
        <p14:creationId xmlns:p14="http://schemas.microsoft.com/office/powerpoint/2010/main" val="383584673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Decreto nº 9.099/2017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Incluir etapas do art. 8 do decreto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FRASE DO EDGAR MORIN SOBRE COMPLEXIDADE EM ANALOGIA COM A COMPLEXIDADE DE EXECUÇÃO DO PNLD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6965380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Decreto nº 9.099/2017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Incluir o fluxo do PNLD (apresentação da Nadja no workshop do GT ensino médio).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3580205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PNLD – COORDENAÇÕES DA CGPLI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Incluir o FLUXOGRAMA COORDENAÇÕES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207394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467545" y="1628800"/>
            <a:ext cx="7992243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OS BASTIDORES DO PNLD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Cronograma/Discussão Edital – MEC e FNDE</a:t>
            </a:r>
            <a:endParaRPr lang="pt-BR" sz="23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EDITAL (Ex.: PNLD 2019 – Atualização e PNLD 2021)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Processo de aquisição de materiais didáticos ocorrerá de forma periódica e regular (Art. 6º do Decreto)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Etapa/segmento atendido (Art. 6º I a IV do Decreto);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Convoca </a:t>
            </a:r>
            <a:r>
              <a:rPr lang="pt-BR" sz="2300" dirty="0"/>
              <a:t>Editores;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Característica das obras</a:t>
            </a:r>
            <a:r>
              <a:rPr lang="pt-BR" sz="23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Distribuição anual de obras didáticas e literária para estudantes (Art. 6º, §2º do Decreto)</a:t>
            </a:r>
            <a:endParaRPr lang="pt-BR" sz="23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Ciclo </a:t>
            </a:r>
            <a:r>
              <a:rPr lang="pt-BR" sz="2300" dirty="0" smtClean="0"/>
              <a:t>(definidos em edital – Art. 6º, §1º do Decreto);</a:t>
            </a:r>
            <a:endParaRPr lang="pt-BR" sz="23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/>
              <a:t>Consumível/reutilizável (citar Decreto</a:t>
            </a:r>
            <a:r>
              <a:rPr lang="pt-BR" sz="2300" dirty="0" smtClean="0"/>
              <a:t>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300" dirty="0" smtClean="0"/>
              <a:t>Formato acessível (Art. </a:t>
            </a:r>
            <a:r>
              <a:rPr lang="pt-BR" sz="2300" smtClean="0"/>
              <a:t>25 do Decreto)</a:t>
            </a:r>
            <a:r>
              <a:rPr lang="pt-BR" sz="2300" smtClean="0"/>
              <a:t>;</a:t>
            </a:r>
            <a:endParaRPr lang="pt-BR" sz="2300" dirty="0"/>
          </a:p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600756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INSCRIÇÃO </a:t>
            </a:r>
            <a:r>
              <a:rPr lang="pt-BR" sz="2400" dirty="0"/>
              <a:t>– O CAMINHO ATÉ A ESCOLHA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POEMA DRUMMOND “NO MEIO DO CAMINHO</a:t>
            </a:r>
            <a:r>
              <a:rPr lang="pt-BR" sz="2400" dirty="0" smtClean="0"/>
              <a:t>”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Art. 2º, II do Decreto 9.099/20147– Objetivos do PNLD: garantir o padrão de qualidade do material de apoio à prática educativa utilizado nas escolas publicas de educação básica.</a:t>
            </a:r>
            <a:endParaRPr lang="pt-BR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INSTITUTO DE PESQUISA TENCNOLÓGICA DE SÃO PAULO </a:t>
            </a:r>
            <a:r>
              <a:rPr lang="pt-BR" sz="2400" dirty="0" smtClean="0"/>
              <a:t>– IPT (Fotos do trabalho do IPT)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1538292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TRAZER </a:t>
            </a:r>
            <a:r>
              <a:rPr lang="pt-BR" sz="2400" dirty="0"/>
              <a:t>UM POUCO DO TRABALHO DO IPT NO AMBITO DA TRIAGEM (VALIDAÇÃO MATERIAL PDF PARA AVALIAÇÃO E ATRIBUTO FÍSICO DA OBRAS IMPRESSA) E CONTROLE DE QUALIDADE – FOCO NA SEGURANÇA DO PROCESSO E QUALIDADE DO LIVRO</a:t>
            </a:r>
            <a:r>
              <a:rPr lang="pt-BR" sz="24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VALIDAÇÃO DA INSCRIÇÃO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Material descaracterizado para avaliação;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Qualidade do material avaliado;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Avaliação material digital – segurança no processo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6097543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AVALIAÇÃO PEDAGÓGICA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Coordenada pelo MEC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Art. 10, incisos I a VIII, apresenta os critérios utilizados pela avaliação pedagógica, além dos definidos nos editais. (Decreto 9.099/2017)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 smtClean="0"/>
              <a:t>Art. 11 – A avaliação pedagógica contará com comissão técnica específica, cuja vigência corresponderá a cada ciclo a que se referir o processo de avaliação. </a:t>
            </a:r>
            <a:r>
              <a:rPr lang="pt-BR" sz="2400" dirty="0"/>
              <a:t>(Decreto 9.099/2017)</a:t>
            </a:r>
          </a:p>
          <a:p>
            <a:pPr lvl="1" algn="just">
              <a:defRPr/>
            </a:pPr>
            <a:endParaRPr lang="pt-BR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7924825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05912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I Encontro Técnico Regional - PNLD 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36906" y="2060848"/>
            <a:ext cx="799224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r>
              <a:rPr lang="pt-BR" sz="2600" b="1" u="sng" dirty="0"/>
              <a:t>Foto e conceito de </a:t>
            </a:r>
            <a:r>
              <a:rPr lang="pt-BR" sz="2600" b="1" u="sng" dirty="0" smtClean="0"/>
              <a:t>engrenagem:</a:t>
            </a:r>
            <a:endParaRPr lang="pt-BR" sz="2600" b="1" u="sng" dirty="0"/>
          </a:p>
          <a:p>
            <a:pPr lvl="1" algn="just">
              <a:defRPr/>
            </a:pPr>
            <a:endParaRPr lang="pt-BR" sz="2600" b="1" u="sng" dirty="0"/>
          </a:p>
          <a:p>
            <a:pPr lvl="1" algn="just">
              <a:defRPr/>
            </a:pPr>
            <a:r>
              <a:rPr lang="pt-BR" sz="2400" b="1" dirty="0" smtClean="0"/>
              <a:t>Engrenagem</a:t>
            </a:r>
          </a:p>
          <a:p>
            <a:pPr lvl="1" algn="just">
              <a:defRPr/>
            </a:pPr>
            <a:endParaRPr lang="pt-BR" sz="2400" b="1" dirty="0"/>
          </a:p>
          <a:p>
            <a:pPr lvl="1" algn="just">
              <a:defRPr/>
            </a:pPr>
            <a:r>
              <a:rPr lang="pt-BR" sz="2400" b="1" dirty="0" smtClean="0"/>
              <a:t>“</a:t>
            </a:r>
            <a:r>
              <a:rPr lang="pt-BR" sz="2400" dirty="0" smtClean="0"/>
              <a:t>Mecânica disposição de rodas dentadas que se acionam </a:t>
            </a:r>
            <a:r>
              <a:rPr lang="pt-BR" sz="2400" dirty="0" smtClean="0">
                <a:solidFill>
                  <a:srgbClr val="FF0000"/>
                </a:solidFill>
              </a:rPr>
              <a:t>mutuamente</a:t>
            </a:r>
            <a:r>
              <a:rPr lang="pt-BR" sz="2400" dirty="0" smtClean="0"/>
              <a:t>”. (</a:t>
            </a:r>
            <a:r>
              <a:rPr lang="pt-BR" sz="2400" i="1" dirty="0" smtClean="0"/>
              <a:t>Dicionário Online de Português</a:t>
            </a:r>
            <a:r>
              <a:rPr lang="pt-BR" sz="2400" dirty="0" smtClean="0"/>
              <a:t>)</a:t>
            </a:r>
            <a:r>
              <a:rPr lang="pt-BR" sz="2400" dirty="0"/>
              <a:t> </a:t>
            </a:r>
            <a:endParaRPr lang="pt-BR" sz="2400" dirty="0" smtClean="0"/>
          </a:p>
          <a:p>
            <a:pPr lvl="1" algn="just">
              <a:defRPr/>
            </a:pPr>
            <a:r>
              <a:rPr lang="pt-BR" sz="2400" dirty="0" smtClean="0"/>
              <a:t>“São </a:t>
            </a:r>
            <a:r>
              <a:rPr lang="pt-BR" sz="2400" dirty="0"/>
              <a:t>elementos mecânicos compostos de rodas dentadas que se </a:t>
            </a:r>
            <a:r>
              <a:rPr lang="pt-BR" sz="2400" dirty="0">
                <a:solidFill>
                  <a:srgbClr val="FF0000"/>
                </a:solidFill>
              </a:rPr>
              <a:t>ligam a eixos</a:t>
            </a:r>
            <a:r>
              <a:rPr lang="pt-BR" sz="2400" dirty="0"/>
              <a:t>, aos quais imprimem rotação e torque, transmitindo assim </a:t>
            </a:r>
            <a:r>
              <a:rPr lang="pt-BR" sz="2400" dirty="0" smtClean="0">
                <a:solidFill>
                  <a:srgbClr val="FF0000"/>
                </a:solidFill>
              </a:rPr>
              <a:t>potência</a:t>
            </a:r>
            <a:r>
              <a:rPr lang="pt-BR" sz="2400" dirty="0" smtClean="0"/>
              <a:t> (</a:t>
            </a:r>
            <a:r>
              <a:rPr lang="pt-BR" sz="2400" i="1" dirty="0" smtClean="0"/>
              <a:t>Wikipédia</a:t>
            </a:r>
            <a:r>
              <a:rPr lang="pt-BR" sz="2400" dirty="0" smtClean="0"/>
              <a:t>).</a:t>
            </a:r>
            <a:endParaRPr lang="pt-BR" sz="2400" b="1" u="sng" dirty="0"/>
          </a:p>
          <a:p>
            <a:pPr lvl="1" algn="just">
              <a:defRPr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34646826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HABILITAÇÃO DE EDITORES E OBRAS..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400" dirty="0"/>
              <a:t>TRAZER A DIFERENCIAÇÃO E FOCAR NA GARANTIA DO DIREITO AUTORAL E SEGURANÇA E QUALIDADE NO PROCESSO DE AQUISIÇÃO DO LIVRO;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4093472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O PNLD ANTES DA ESCOLHA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  <a:p>
            <a:pPr algn="ctr">
              <a:defRPr/>
            </a:pPr>
            <a:r>
              <a:rPr lang="pt-BR" sz="2400" dirty="0">
                <a:solidFill>
                  <a:srgbClr val="FF0000"/>
                </a:solidFill>
              </a:rPr>
              <a:t>FINALMENTE!!!!</a:t>
            </a:r>
          </a:p>
          <a:p>
            <a:pPr algn="ctr">
              <a:defRPr/>
            </a:pPr>
            <a:endParaRPr lang="pt-BR" sz="24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pt-BR" sz="2400" dirty="0"/>
              <a:t>GUIA DIGITIAL (FOTO QUE REPRESENTE)</a:t>
            </a:r>
          </a:p>
          <a:p>
            <a:pPr algn="ctr">
              <a:defRPr/>
            </a:pPr>
            <a:endParaRPr lang="pt-BR" sz="2400" dirty="0">
              <a:solidFill>
                <a:srgbClr val="FF0000"/>
              </a:solidFill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0059701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I Encontro Técnico Regional PNLD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endParaRPr lang="pt-BR" sz="2800" dirty="0"/>
          </a:p>
          <a:p>
            <a:pPr algn="just">
              <a:defRPr/>
            </a:pPr>
            <a:r>
              <a:rPr lang="pt-BR" sz="2800" dirty="0"/>
              <a:t>“Como não há educação sem política educativa que estabelece prioridades, metas, conteúdos, meios e se infunde de sonhos e utopias, creio que não faria mal nenhum neste encontro que sonhássemos um pouco.” (Paulo Freire, 2014, p.30, Política e Educação)</a:t>
            </a:r>
          </a:p>
          <a:p>
            <a:pPr algn="just">
              <a:defRPr/>
            </a:pPr>
            <a:endParaRPr lang="pt-BR" sz="2800" dirty="0"/>
          </a:p>
          <a:p>
            <a:pPr algn="just">
              <a:defRPr/>
            </a:pPr>
            <a:r>
              <a:rPr lang="pt-BR" sz="2800" dirty="0">
                <a:solidFill>
                  <a:srgbClr val="FF0000"/>
                </a:solidFill>
              </a:rPr>
              <a:t>Ou Heráclito</a:t>
            </a:r>
            <a:r>
              <a:rPr lang="pt-BR" sz="2800" dirty="0" smtClean="0">
                <a:solidFill>
                  <a:srgbClr val="FF0000"/>
                </a:solidFill>
              </a:rPr>
              <a:t>? </a:t>
            </a:r>
            <a:r>
              <a:rPr lang="pt-BR" sz="2800" dirty="0" err="1" smtClean="0">
                <a:solidFill>
                  <a:srgbClr val="FF0000"/>
                </a:solidFill>
              </a:rPr>
              <a:t>rsrsrs</a:t>
            </a:r>
            <a:endParaRPr lang="pt-BR" sz="2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 algn="just">
              <a:defRPr/>
            </a:pPr>
            <a:r>
              <a:rPr lang="pt-BR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720286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>
          <a:xfrm>
            <a:off x="1619250" y="2565400"/>
            <a:ext cx="4637088" cy="4333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2000" dirty="0">
                <a:solidFill>
                  <a:schemeClr val="tx1"/>
                </a:solidFill>
                <a:latin typeface="Arial" pitchFamily="34" charset="0"/>
              </a:rPr>
              <a:t>PORTAL DO FNDE</a:t>
            </a:r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: </a:t>
            </a:r>
            <a:r>
              <a:rPr lang="pt-BR" sz="2000" b="1" dirty="0">
                <a:solidFill>
                  <a:schemeClr val="tx1"/>
                </a:solidFill>
                <a:latin typeface="Arial" pitchFamily="34" charset="0"/>
              </a:rPr>
              <a:t>www.fnde.gov.br</a:t>
            </a:r>
            <a:endParaRPr lang="en-GB" sz="2000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idx="4294967295"/>
          </p:nvPr>
        </p:nvSpPr>
        <p:spPr>
          <a:xfrm>
            <a:off x="2771775" y="5084763"/>
            <a:ext cx="5976938" cy="720725"/>
          </a:xfrm>
        </p:spPr>
        <p:txBody>
          <a:bodyPr>
            <a:normAutofit/>
          </a:bodyPr>
          <a:lstStyle/>
          <a:p>
            <a:pPr marL="82550" indent="0" eaLnBrk="1" hangingPunct="1">
              <a:buFontTx/>
              <a:buNone/>
              <a:defRPr/>
            </a:pPr>
            <a:r>
              <a:rPr lang="pt-B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Serviço de Atendimento ao Cidadão (SAC) </a:t>
            </a:r>
            <a:r>
              <a:rPr lang="pt-BR" sz="1800" b="1" dirty="0">
                <a:latin typeface="Arial" pitchFamily="34" charset="0"/>
              </a:rPr>
              <a:t>0800 616161</a:t>
            </a:r>
            <a:r>
              <a:rPr lang="pt-B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, teclando “2” e depois “5” para acessar o FNDE</a:t>
            </a:r>
            <a:endParaRPr lang="en-GB" sz="1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54277" name="Rectangle 2"/>
          <p:cNvSpPr>
            <a:spLocks/>
          </p:cNvSpPr>
          <p:nvPr/>
        </p:nvSpPr>
        <p:spPr bwMode="auto">
          <a:xfrm>
            <a:off x="539750" y="260350"/>
            <a:ext cx="27368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BR" sz="3600" b="1">
                <a:solidFill>
                  <a:srgbClr val="7A77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Obrigada</a:t>
            </a:r>
          </a:p>
        </p:txBody>
      </p:sp>
      <p:pic>
        <p:nvPicPr>
          <p:cNvPr id="22533" name="Picture 14" descr="MC900415806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300538"/>
            <a:ext cx="2103437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7" descr="MC90029435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0788" y="1773238"/>
            <a:ext cx="2195512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691680" y="3140968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/>
              <a:t>Email</a:t>
            </a:r>
            <a:r>
              <a:rPr lang="pt-BR" sz="2000" b="1" dirty="0"/>
              <a:t>: livrodidatico@fnde.gov.br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A9706E1-9394-4E85-86B2-B1EE97C14E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5954537"/>
            <a:ext cx="4226726" cy="90346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05912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I Encontro Técnico Regional - PNLD 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36906" y="2060848"/>
            <a:ext cx="799224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r>
              <a:rPr lang="pt-BR" sz="2600" b="1" u="sng" dirty="0"/>
              <a:t>O que nos </a:t>
            </a:r>
            <a:r>
              <a:rPr lang="pt-BR" sz="2600" b="1" u="sng" dirty="0" smtClean="0"/>
              <a:t>move...</a:t>
            </a:r>
            <a:endParaRPr lang="pt-BR" sz="2600" b="1" u="sng" dirty="0"/>
          </a:p>
          <a:p>
            <a:pPr lvl="1" algn="just">
              <a:defRPr/>
            </a:pPr>
            <a:endParaRPr lang="pt-BR" sz="22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Art. 211. A União, os Estados, o Distrito Federal e os Municípios organizarão em </a:t>
            </a:r>
            <a:r>
              <a:rPr lang="pt-BR" sz="2500" b="1" dirty="0"/>
              <a:t>regime de colaboração</a:t>
            </a:r>
            <a:r>
              <a:rPr lang="pt-BR" sz="2500" dirty="0"/>
              <a:t> seus sistemas de ensino.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União (§1º, CF/88)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Função redistributiva e supletiva;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Garantir equalização de oportunidades educacionais e </a:t>
            </a:r>
            <a:r>
              <a:rPr lang="pt-BR" sz="2500" b="1" dirty="0"/>
              <a:t>padrão mínimo de qualidade </a:t>
            </a:r>
            <a:r>
              <a:rPr lang="pt-BR" sz="2500" dirty="0"/>
              <a:t>do ensino;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r>
              <a:rPr lang="pt-BR" sz="2500" dirty="0"/>
              <a:t>Assistência Técnica e financeira.</a:t>
            </a:r>
          </a:p>
        </p:txBody>
      </p:sp>
    </p:spTree>
    <p:extLst>
      <p:ext uri="{BB962C8B-B14F-4D97-AF65-F5344CB8AC3E}">
        <p14:creationId xmlns:p14="http://schemas.microsoft.com/office/powerpoint/2010/main" val="41280128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34047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Constituição Federal de 1988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2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200" dirty="0"/>
              <a:t>Art. 214. A lei estabelecerá o plano nacional de educação, de duração decenal, com o objetivo de articular o sistema nacional de educação em regime de </a:t>
            </a:r>
            <a:r>
              <a:rPr lang="pt-BR" sz="2200" b="1" dirty="0"/>
              <a:t>colaboração</a:t>
            </a:r>
            <a:r>
              <a:rPr lang="pt-BR" sz="2200" dirty="0"/>
              <a:t> e definir diretrizes, objetivos, metas e estratégias de implementação para assegurar a manutenção e desenvolvimento do ensino em seus diversos níveis, etapas e modalidades por meio de ações integradas dos poderes públicos das diferentes esferas federativas que conduzam a: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  <a:defRPr/>
            </a:pPr>
            <a:r>
              <a:rPr lang="pt-BR" sz="2200" dirty="0"/>
              <a:t>III – </a:t>
            </a:r>
            <a:r>
              <a:rPr lang="pt-BR" sz="2200" b="1" dirty="0"/>
              <a:t>melhoria da qualidade de ensino</a:t>
            </a:r>
            <a:r>
              <a:rPr lang="pt-BR" sz="220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00537412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34047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Lei nº 9.9394/1996 - LDB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defRPr/>
            </a:pPr>
            <a:endParaRPr lang="pt-BR" sz="26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Art. 3º O ensino será ministrado com base nos seguintes princípios:</a:t>
            </a:r>
          </a:p>
          <a:p>
            <a:pPr lvl="1" algn="just">
              <a:defRPr/>
            </a:pPr>
            <a:endParaRPr lang="pt-BR" sz="2800" dirty="0"/>
          </a:p>
          <a:p>
            <a:pPr lvl="1" algn="just">
              <a:defRPr/>
            </a:pPr>
            <a:r>
              <a:rPr lang="pt-BR" sz="2800" dirty="0"/>
              <a:t>	IX - garantia de padrão de </a:t>
            </a:r>
            <a:r>
              <a:rPr lang="pt-BR" sz="2800" b="1" dirty="0"/>
              <a:t>qualidade</a:t>
            </a:r>
            <a:r>
              <a:rPr lang="pt-BR" sz="2800" dirty="0"/>
              <a:t>;</a:t>
            </a:r>
          </a:p>
          <a:p>
            <a:pPr lvl="1" algn="just">
              <a:defRPr/>
            </a:pPr>
            <a:endParaRPr lang="pt-BR" sz="28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Art. 8º A União, os Estados, o Distrito Federal e os Municípios organizarão, em </a:t>
            </a:r>
            <a:r>
              <a:rPr lang="pt-BR" sz="2800" b="1" dirty="0"/>
              <a:t>regime de colaboração</a:t>
            </a:r>
            <a:r>
              <a:rPr lang="pt-BR" sz="2800" dirty="0"/>
              <a:t>, os respectivos sistemas de ensino.</a:t>
            </a:r>
          </a:p>
          <a:p>
            <a:pPr lvl="1" algn="just">
              <a:defRPr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5469327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Lei nº 13.005/2014 - PNE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/>
              <a:t>Art. 7º A União, os Estados, o Distrito Federal e os Municípios atuarão em </a:t>
            </a:r>
            <a:r>
              <a:rPr lang="pt-BR" sz="2600" b="1" dirty="0"/>
              <a:t>regime de colaboração</a:t>
            </a:r>
            <a:r>
              <a:rPr lang="pt-BR" sz="2600" dirty="0"/>
              <a:t>, visando ao alcance das metas e à implementação das estratégias objeto deste Plano.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/>
              <a:t>§ 6º O fortalecimento do </a:t>
            </a:r>
            <a:r>
              <a:rPr lang="pt-BR" sz="2600" b="1" dirty="0"/>
              <a:t>regime de colaboração</a:t>
            </a:r>
            <a:r>
              <a:rPr lang="pt-BR" sz="2600" dirty="0"/>
              <a:t> entre os Estados e respectivos Municípios incluirá a instituição de instâncias permanentes de negociação, cooperação e pactuação em cada Estado.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600" dirty="0"/>
          </a:p>
          <a:p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4779392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Lei nº 13.005/2014 - PNE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/>
              <a:t>São Diretrizes do PNE: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6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Erradicação do Analfabetismo;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Universalização do atendimento escolar;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Superação das desigualdades educacionais;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b="1" dirty="0"/>
              <a:t>Melhoria da qualidade da educação.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(...) </a:t>
            </a:r>
          </a:p>
          <a:p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8160378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Decreto nº 9.099/2017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/>
              <a:t>Objetivos do PNLD: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6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Aprimorar o processo de ensino e aprendizagem nas escolas publicas de educação básica, com a consequente </a:t>
            </a:r>
            <a:r>
              <a:rPr lang="pt-BR" sz="2800" b="1" dirty="0"/>
              <a:t>melhoria da qualidade da educação</a:t>
            </a:r>
            <a:r>
              <a:rPr lang="pt-BR" sz="2800" dirty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219131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1700808"/>
            <a:ext cx="7345561" cy="4104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  <a:defRPr/>
            </a:pPr>
            <a:endParaRPr lang="pt-BR" sz="2600" dirty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4213" y="476250"/>
            <a:ext cx="7775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626000"/>
                </a:solidFill>
              </a:rPr>
              <a:t>Resolução nº 42/2012</a:t>
            </a:r>
            <a:endParaRPr lang="pt-BR" altLang="pt-BR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684213" y="1700808"/>
            <a:ext cx="79922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r>
              <a:rPr lang="pt-BR" sz="2600" dirty="0"/>
              <a:t>Competências: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endParaRPr lang="pt-BR" sz="2600" dirty="0"/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MEC - Órgão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FNDE – Autarquia;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Secretarias de educação básica;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Escolas participantes;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  <a:defRPr/>
            </a:pPr>
            <a:r>
              <a:rPr lang="pt-BR" sz="2800" dirty="0"/>
              <a:t>Professores.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 marL="285750" indent="-285750" algn="just">
              <a:buFont typeface="Wingdings" panose="05000000000000000000" pitchFamily="2" charset="2"/>
              <a:buChar char="Ø"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138541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odelo In+forma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ível">
  <a:themeElements>
    <a:clrScheme name="Ní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í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í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FNDE - In+formar</Template>
  <TotalTime>2613</TotalTime>
  <Words>1106</Words>
  <Application>Microsoft Office PowerPoint</Application>
  <PresentationFormat>Apresentação na tela (4:3)</PresentationFormat>
  <Paragraphs>177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23</vt:i4>
      </vt:variant>
    </vt:vector>
  </HeadingPairs>
  <TitlesOfParts>
    <vt:vector size="34" baseType="lpstr">
      <vt:lpstr>ＭＳ Ｐゴシック</vt:lpstr>
      <vt:lpstr>ＭＳ Ｐゴシック</vt:lpstr>
      <vt:lpstr>Arial</vt:lpstr>
      <vt:lpstr>Calibri</vt:lpstr>
      <vt:lpstr>Garamond</vt:lpstr>
      <vt:lpstr>Rockwell</vt:lpstr>
      <vt:lpstr>Times New Roman</vt:lpstr>
      <vt:lpstr>Verdana</vt:lpstr>
      <vt:lpstr>Wingdings</vt:lpstr>
      <vt:lpstr>Modelo In+formar</vt:lpstr>
      <vt:lpstr>Nível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PORTAL DO FNDE: www.fnde.gov.br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DE OLIVEIRA SILVA</dc:creator>
  <cp:lastModifiedBy>LIVIA MOURA DELFINO DA COSTA</cp:lastModifiedBy>
  <cp:revision>270</cp:revision>
  <dcterms:created xsi:type="dcterms:W3CDTF">2013-07-31T18:05:25Z</dcterms:created>
  <dcterms:modified xsi:type="dcterms:W3CDTF">2019-09-23T16:06:59Z</dcterms:modified>
</cp:coreProperties>
</file>